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sldIdLst>
    <p:sldId id="256" r:id="rId2"/>
    <p:sldId id="259" r:id="rId3"/>
    <p:sldId id="375" r:id="rId4"/>
    <p:sldId id="260" r:id="rId5"/>
    <p:sldId id="261" r:id="rId6"/>
    <p:sldId id="295" r:id="rId7"/>
    <p:sldId id="293" r:id="rId8"/>
    <p:sldId id="290" r:id="rId9"/>
    <p:sldId id="292" r:id="rId10"/>
    <p:sldId id="294" r:id="rId11"/>
    <p:sldId id="296" r:id="rId12"/>
    <p:sldId id="301" r:id="rId13"/>
    <p:sldId id="374" r:id="rId14"/>
    <p:sldId id="324" r:id="rId15"/>
    <p:sldId id="376" r:id="rId16"/>
    <p:sldId id="28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FA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tif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55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408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7668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833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2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1855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6099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760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3401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39891784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609600" y="215371"/>
            <a:ext cx="10972800" cy="1097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FA3"/>
              </a:buClr>
              <a:buSzPts val="3600"/>
              <a:buFont typeface="Times New Roman"/>
              <a:buNone/>
              <a:defRPr sz="4800" b="1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609601" y="1441451"/>
            <a:ext cx="10977033" cy="4709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800"/>
              <a:buChar char="•"/>
              <a:defRPr/>
            </a:lvl1pPr>
            <a:lvl2pPr marL="1219170" lvl="1" indent="-457189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2pPr>
            <a:lvl3pPr marL="1828754" lvl="2" indent="-457189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marL="2438339" lvl="3" indent="-457189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4pPr>
            <a:lvl5pPr marL="3047924" lvl="4" indent="-457189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dt" idx="10"/>
          </p:nvPr>
        </p:nvSpPr>
        <p:spPr>
          <a:xfrm>
            <a:off x="8447617" y="113071"/>
            <a:ext cx="2844799" cy="182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ldNum" idx="12"/>
          </p:nvPr>
        </p:nvSpPr>
        <p:spPr>
          <a:xfrm>
            <a:off x="11292415" y="113071"/>
            <a:ext cx="735711" cy="182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822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43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597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97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0391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46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95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551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23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90D2841-5778-4BF1-81E0-44A58AC060C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903D3CB-AD77-4F77-8110-DF3F8C93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82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6682A-BF04-4DD3-A14F-59340CA757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b="1" dirty="0">
                <a:solidFill>
                  <a:srgbClr val="007FA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Design</a:t>
            </a:r>
            <a:endParaRPr lang="en-US" b="1" dirty="0">
              <a:solidFill>
                <a:srgbClr val="007FA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601D1A-E0EB-43F0-A771-4E3B1ED4F0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by Jim Davis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7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AD4D-C3D0-4503-850F-763D7727B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344172"/>
            <a:ext cx="10972800" cy="1097279"/>
          </a:xfrm>
        </p:spPr>
        <p:txBody>
          <a:bodyPr/>
          <a:lstStyle/>
          <a:p>
            <a:r>
              <a:rPr lang="en-CA" dirty="0"/>
              <a:t>HSL color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FFAE1-8E88-49BA-91BA-FEF516A71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1" y="1441451"/>
            <a:ext cx="5357308" cy="4709968"/>
          </a:xfrm>
        </p:spPr>
        <p:txBody>
          <a:bodyPr/>
          <a:lstStyle/>
          <a:p>
            <a:pPr marL="152396" indent="0">
              <a:buNone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The </a:t>
            </a:r>
            <a:r>
              <a:rPr lang="en-US" sz="2400" b="1" dirty="0">
                <a:solidFill>
                  <a:srgbClr val="009A9A"/>
                </a:solidFill>
                <a:latin typeface="+mj-lt"/>
              </a:rPr>
              <a:t>HSL color model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is more closely aligned to the way we generally talk about color.</a:t>
            </a:r>
            <a:r>
              <a:rPr lang="en-US" sz="2400" dirty="0">
                <a:latin typeface="+mj-lt"/>
              </a:rPr>
              <a:t> It breaks a color down into three components:</a:t>
            </a:r>
            <a:endParaRPr lang="en-CA" sz="2400" dirty="0">
              <a:solidFill>
                <a:srgbClr val="000000"/>
              </a:solidFill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en-CA" sz="2400" dirty="0">
                <a:solidFill>
                  <a:srgbClr val="000000"/>
                </a:solidFill>
                <a:latin typeface="+mj-lt"/>
              </a:rPr>
              <a:t>Hue (</a:t>
            </a:r>
            <a:r>
              <a:rPr lang="en-US" sz="2400" dirty="0">
                <a:latin typeface="+mj-lt"/>
              </a:rPr>
              <a:t>what we generally refer to as color)</a:t>
            </a:r>
            <a:endParaRPr lang="en-CA" sz="2400" dirty="0">
              <a:solidFill>
                <a:srgbClr val="000000"/>
              </a:solidFill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en-CA" sz="2400" dirty="0">
                <a:solidFill>
                  <a:srgbClr val="000000"/>
                </a:solidFill>
                <a:latin typeface="+mj-lt"/>
              </a:rPr>
              <a:t>Saturation </a:t>
            </a:r>
            <a:r>
              <a:rPr lang="en-CA" sz="2400" dirty="0">
                <a:latin typeface="+mj-lt"/>
              </a:rPr>
              <a:t>(the intensity of a color)</a:t>
            </a:r>
            <a:endParaRPr lang="en-CA" sz="2400" dirty="0">
              <a:solidFill>
                <a:srgbClr val="000000"/>
              </a:solidFill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en-CA" sz="2400" dirty="0">
                <a:solidFill>
                  <a:srgbClr val="000000"/>
                </a:solidFill>
                <a:latin typeface="+mj-lt"/>
              </a:rPr>
              <a:t>Lightness (or Brightness)</a:t>
            </a:r>
            <a:endParaRPr lang="en-US" sz="24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" name="Picture 5" descr="FIGURE 6.9 HSL color model">
            <a:extLst>
              <a:ext uri="{FF2B5EF4-FFF2-40B4-BE49-F238E27FC236}">
                <a16:creationId xmlns:a16="http://schemas.microsoft.com/office/drawing/2014/main" id="{44B76B9F-9ADB-4AB2-BF81-7ADA558C8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3373" y="1441451"/>
            <a:ext cx="5179027" cy="32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69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2A735-9A7C-43EC-B613-FCDF3D2DF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876114"/>
            <a:ext cx="9601196" cy="1303867"/>
          </a:xfrm>
        </p:spPr>
        <p:txBody>
          <a:bodyPr>
            <a:normAutofit/>
          </a:bodyPr>
          <a:lstStyle/>
          <a:p>
            <a:pPr algn="l"/>
            <a:r>
              <a:rPr lang="en-CA" sz="4800" b="1" dirty="0">
                <a:solidFill>
                  <a:srgbClr val="007FA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Ways to Use Colour</a:t>
            </a:r>
            <a:endParaRPr lang="en-US" sz="4800" b="1" dirty="0">
              <a:solidFill>
                <a:srgbClr val="007FA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883CD-C79C-4784-8AFC-7D8662536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 dirty="0"/>
              <a:t>Contrast</a:t>
            </a:r>
            <a:r>
              <a:rPr lang="en-CA" dirty="0"/>
              <a:t> – we want the colours to be contrast with each other.</a:t>
            </a:r>
          </a:p>
          <a:p>
            <a:pPr lvl="1"/>
            <a:r>
              <a:rPr lang="en-CA" dirty="0"/>
              <a:t>Sometimes also called complementary</a:t>
            </a:r>
          </a:p>
          <a:p>
            <a:pPr lvl="1"/>
            <a:r>
              <a:rPr lang="en-CA" dirty="0"/>
              <a:t>Key point is the colours are very different</a:t>
            </a:r>
          </a:p>
          <a:p>
            <a:endParaRPr lang="en-CA" dirty="0"/>
          </a:p>
          <a:p>
            <a:r>
              <a:rPr lang="en-CA" b="1" dirty="0"/>
              <a:t>Similarity</a:t>
            </a:r>
            <a:r>
              <a:rPr lang="en-CA" dirty="0"/>
              <a:t> – we want the colours to blend well each other.</a:t>
            </a:r>
          </a:p>
          <a:p>
            <a:pPr lvl="1"/>
            <a:r>
              <a:rPr lang="en-CA" dirty="0"/>
              <a:t>Sometimes called analogous</a:t>
            </a:r>
          </a:p>
          <a:p>
            <a:pPr lvl="1"/>
            <a:r>
              <a:rPr lang="en-CA" dirty="0"/>
              <a:t>Key point is the colours are closely related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591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611071"/>
            <a:ext cx="9601196" cy="1303867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007FA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 Relationships</a:t>
            </a:r>
          </a:p>
        </p:txBody>
      </p:sp>
      <p:pic>
        <p:nvPicPr>
          <p:cNvPr id="6" name="Content Placeholder 5" descr="4071507013.eps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 contrast="-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77" y="2557463"/>
            <a:ext cx="4486846" cy="3317875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1295402" y="1610138"/>
            <a:ext cx="8534400" cy="30480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Color Wheel</a:t>
            </a:r>
          </a:p>
        </p:txBody>
      </p:sp>
    </p:spTree>
    <p:extLst>
      <p:ext uri="{BB962C8B-B14F-4D97-AF65-F5344CB8AC3E}">
        <p14:creationId xmlns:p14="http://schemas.microsoft.com/office/powerpoint/2010/main" val="2369625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550" y="688020"/>
            <a:ext cx="9601196" cy="1303867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solidFill>
                  <a:srgbClr val="007FA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 Relationships</a:t>
            </a:r>
          </a:p>
        </p:txBody>
      </p:sp>
      <p:pic>
        <p:nvPicPr>
          <p:cNvPr id="5" name="Content Placeholder 4" descr="4071507014.eps.png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297616" y="365125"/>
            <a:ext cx="3872075" cy="5804855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1022309" y="1839487"/>
            <a:ext cx="8534400" cy="30480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Ways of picking color</a:t>
            </a:r>
          </a:p>
        </p:txBody>
      </p:sp>
    </p:spTree>
    <p:extLst>
      <p:ext uri="{BB962C8B-B14F-4D97-AF65-F5344CB8AC3E}">
        <p14:creationId xmlns:p14="http://schemas.microsoft.com/office/powerpoint/2010/main" val="987238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57E98-D3AA-48F4-97CB-24E12B43F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99684"/>
            <a:ext cx="10972800" cy="1097279"/>
          </a:xfrm>
        </p:spPr>
        <p:txBody>
          <a:bodyPr/>
          <a:lstStyle/>
          <a:p>
            <a:r>
              <a:rPr lang="en-CA" dirty="0"/>
              <a:t>Working with Color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E5E23-7849-40B2-80CD-50D1A15B7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1" y="1696963"/>
            <a:ext cx="10977033" cy="4454456"/>
          </a:xfrm>
        </p:spPr>
        <p:txBody>
          <a:bodyPr/>
          <a:lstStyle/>
          <a:p>
            <a:pPr marL="152396" indent="0">
              <a:spcBef>
                <a:spcPts val="0"/>
              </a:spcBef>
              <a:buNone/>
            </a:pPr>
            <a:r>
              <a:rPr lang="en-US" b="0" i="0" u="none" strike="noStrike" baseline="0" dirty="0">
                <a:latin typeface="+mj-lt"/>
              </a:rPr>
              <a:t>If you are learning web development within a program that focuses on design, you will no doubt find (or have found) yourself spending a great deal of time learning about color relationships and color psychology.</a:t>
            </a:r>
          </a:p>
          <a:p>
            <a:pPr marL="152396" indent="0">
              <a:spcBef>
                <a:spcPts val="800"/>
              </a:spcBef>
              <a:buNone/>
            </a:pPr>
            <a:r>
              <a:rPr lang="en-US" b="0" i="0" u="none" strike="noStrike" baseline="0" dirty="0">
                <a:latin typeface="+mj-lt"/>
              </a:rPr>
              <a:t>If your program that focuses mainly on programming, will likely need to learn those concepts </a:t>
            </a:r>
            <a:r>
              <a:rPr lang="en-CA" b="0" i="0" u="none" strike="noStrike" baseline="0" dirty="0">
                <a:latin typeface="+mj-lt"/>
              </a:rPr>
              <a:t>yourself.</a:t>
            </a:r>
          </a:p>
          <a:p>
            <a:pPr marL="152396" indent="0">
              <a:spcBef>
                <a:spcPts val="800"/>
              </a:spcBef>
              <a:buNone/>
            </a:pPr>
            <a:r>
              <a:rPr lang="en-US" b="0" i="0" u="none" strike="noStrike" baseline="0" dirty="0">
                <a:solidFill>
                  <a:srgbClr val="000000"/>
                </a:solidFill>
                <a:latin typeface="+mj-lt"/>
              </a:rPr>
              <a:t>If you are not completely confident in your ability to pick harmonious color combinations, there is a variety of online tools such as </a:t>
            </a:r>
            <a:r>
              <a:rPr lang="en-US" b="1" i="0" u="none" strike="noStrike" baseline="0" dirty="0">
                <a:solidFill>
                  <a:srgbClr val="003333"/>
                </a:solidFill>
                <a:latin typeface="+mj-lt"/>
              </a:rPr>
              <a:t>paletton.com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US" b="1" i="0" u="none" strike="noStrike" baseline="0" dirty="0">
                <a:solidFill>
                  <a:srgbClr val="003333"/>
                </a:solidFill>
                <a:latin typeface="+mj-lt"/>
              </a:rPr>
              <a:t>colordesigner.io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CA" b="0" i="0" u="none" strike="noStrike" baseline="0" dirty="0">
                <a:solidFill>
                  <a:srgbClr val="000000"/>
                </a:solidFill>
                <a:latin typeface="+mj-lt"/>
              </a:rPr>
              <a:t>and </a:t>
            </a:r>
            <a:r>
              <a:rPr lang="en-CA" b="1" i="0" u="none" strike="noStrike" baseline="0" dirty="0">
                <a:solidFill>
                  <a:srgbClr val="003333"/>
                </a:solidFill>
                <a:latin typeface="+mj-lt"/>
              </a:rPr>
              <a:t>colormind.io</a:t>
            </a:r>
          </a:p>
          <a:p>
            <a:pPr marL="152396" indent="0">
              <a:spcBef>
                <a:spcPts val="800"/>
              </a:spcBef>
              <a:buNone/>
            </a:pPr>
            <a:r>
              <a:rPr lang="en-US" b="0" i="0" u="none" strike="noStrike" baseline="0" dirty="0">
                <a:latin typeface="+mj-lt"/>
              </a:rPr>
              <a:t>Most web user interfaces typically need six or seven variations (shades) of three or four colors</a:t>
            </a:r>
            <a:endParaRPr lang="en-CA" sz="1867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59056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DFBA2-E77B-47DF-843C-D3CED7A0E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91571"/>
            <a:ext cx="10972800" cy="1097279"/>
          </a:xfrm>
        </p:spPr>
        <p:txBody>
          <a:bodyPr/>
          <a:lstStyle/>
          <a:p>
            <a:r>
              <a:rPr lang="en-US" dirty="0"/>
              <a:t>Crash Course in Using Colour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17CBC-5EEB-4771-B4F3-22F071ED0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Foreground and Background colour should maximize contrast!</a:t>
            </a:r>
          </a:p>
          <a:p>
            <a:pPr lvl="1"/>
            <a:r>
              <a:rPr lang="en-US" dirty="0"/>
              <a:t>White text on a pastel background has poor contrast.</a:t>
            </a:r>
          </a:p>
          <a:p>
            <a:pPr lvl="1"/>
            <a:r>
              <a:rPr lang="en-US" dirty="0"/>
              <a:t>Instead use a saturated (intense) colour on a pastel background or </a:t>
            </a:r>
            <a:r>
              <a:rPr lang="en-US" dirty="0" err="1"/>
              <a:t>vica</a:t>
            </a:r>
            <a:r>
              <a:rPr lang="en-US" dirty="0"/>
              <a:t> versa.</a:t>
            </a:r>
          </a:p>
          <a:p>
            <a:r>
              <a:rPr lang="en-US" dirty="0"/>
              <a:t>Avoid Red/Green combinations, red/green colour blindness is the most common.</a:t>
            </a:r>
          </a:p>
          <a:p>
            <a:r>
              <a:rPr lang="en-US" dirty="0"/>
              <a:t>KIS – Keep it Simple!</a:t>
            </a:r>
          </a:p>
          <a:p>
            <a:pPr lvl="1"/>
            <a:r>
              <a:rPr lang="en-US" dirty="0"/>
              <a:t>Starting out use fewer colours.</a:t>
            </a:r>
          </a:p>
          <a:p>
            <a:pPr lvl="1"/>
            <a:r>
              <a:rPr lang="en-US" dirty="0"/>
              <a:t>When you are comfortable try adding </a:t>
            </a:r>
            <a:r>
              <a:rPr lang="en-US"/>
              <a:t>another colour or shade.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728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C640F1-8E22-4A47-BA23-21253AA89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363" y="309006"/>
            <a:ext cx="6548437" cy="327421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9D4D011-EA26-3F41-B93D-63422CD0516C}"/>
              </a:ext>
            </a:extLst>
          </p:cNvPr>
          <p:cNvSpPr txBox="1">
            <a:spLocks/>
          </p:cNvSpPr>
          <p:nvPr/>
        </p:nvSpPr>
        <p:spPr>
          <a:xfrm>
            <a:off x="3464656" y="3583225"/>
            <a:ext cx="4967844" cy="19526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C00000"/>
                </a:solidFill>
              </a:rPr>
              <a:t>Any Question?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04D0F-C849-BA45-AC7C-713B118DB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9C409-AEBC-AC4B-B24C-458B6F1C7CF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89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789160" y="6400800"/>
            <a:ext cx="193041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55" name="Approaches to Design"/>
          <p:cNvSpPr txBox="1">
            <a:spLocks noGrp="1"/>
          </p:cNvSpPr>
          <p:nvPr>
            <p:ph type="title" idx="4294967295"/>
          </p:nvPr>
        </p:nvSpPr>
        <p:spPr>
          <a:xfrm>
            <a:off x="2209801" y="458856"/>
            <a:ext cx="7467600" cy="8382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sz="4800" b="1" dirty="0">
                <a:solidFill>
                  <a:srgbClr val="007FA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 to Design</a:t>
            </a:r>
          </a:p>
        </p:txBody>
      </p:sp>
      <p:sp>
        <p:nvSpPr>
          <p:cNvPr id="56" name="Rules…"/>
          <p:cNvSpPr txBox="1">
            <a:spLocks noGrp="1"/>
          </p:cNvSpPr>
          <p:nvPr>
            <p:ph type="body" idx="4294967295"/>
          </p:nvPr>
        </p:nvSpPr>
        <p:spPr>
          <a:xfrm>
            <a:off x="2209801" y="1391478"/>
            <a:ext cx="7772400" cy="449580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•"/>
            </a:pPr>
            <a:r>
              <a:rPr b="1" dirty="0"/>
              <a:t>Rules</a:t>
            </a:r>
          </a:p>
          <a:p>
            <a:pPr marL="742950" lvl="1" indent="-285750">
              <a:spcBef>
                <a:spcPts val="0"/>
              </a:spcBef>
              <a:buClr>
                <a:srgbClr val="FF7518"/>
              </a:buClr>
              <a:defRPr sz="2800"/>
            </a:pPr>
            <a:r>
              <a:rPr dirty="0"/>
              <a:t>Issues – rules are not appropriate because of the complexity. Too many rules!</a:t>
            </a:r>
          </a:p>
          <a:p>
            <a:pPr>
              <a:buChar char="•"/>
            </a:pPr>
            <a:r>
              <a:rPr b="1" dirty="0"/>
              <a:t>Standards</a:t>
            </a:r>
            <a:endParaRPr lang="en-CA" b="1" dirty="0"/>
          </a:p>
          <a:p>
            <a:pPr marL="742950" lvl="1" indent="-285750">
              <a:spcBef>
                <a:spcPts val="0"/>
              </a:spcBef>
              <a:buClr>
                <a:srgbClr val="FF7518"/>
              </a:buClr>
              <a:defRPr sz="2800"/>
            </a:pPr>
            <a:r>
              <a:rPr lang="en-CA" sz="2800" dirty="0"/>
              <a:t>Often comes down to Best Practices</a:t>
            </a:r>
          </a:p>
          <a:p>
            <a:pPr marL="742950" lvl="1" indent="-285750">
              <a:spcBef>
                <a:spcPts val="0"/>
              </a:spcBef>
              <a:buClr>
                <a:srgbClr val="FF7518"/>
              </a:buClr>
              <a:defRPr sz="2800"/>
            </a:pPr>
            <a:r>
              <a:rPr lang="en-CA" sz="2800" dirty="0"/>
              <a:t>Often very numerous &amp; can conflict</a:t>
            </a:r>
            <a:endParaRPr lang="en-US" dirty="0"/>
          </a:p>
          <a:p>
            <a:pPr>
              <a:buChar char="•"/>
            </a:pPr>
            <a:r>
              <a:rPr lang="en-US" b="1" dirty="0"/>
              <a:t>Principles</a:t>
            </a:r>
            <a:r>
              <a:rPr lang="en-US" dirty="0"/>
              <a:t> – which set?</a:t>
            </a:r>
          </a:p>
          <a:p>
            <a:pPr marL="742950" lvl="1" indent="-285750">
              <a:spcBef>
                <a:spcPts val="0"/>
              </a:spcBef>
              <a:buClr>
                <a:srgbClr val="FF7518"/>
              </a:buClr>
              <a:defRPr sz="2800"/>
            </a:pPr>
            <a:r>
              <a:rPr dirty="0"/>
              <a:t>Follow the platform standards</a:t>
            </a:r>
          </a:p>
          <a:p>
            <a:pPr marL="742950" lvl="1" indent="-285750">
              <a:spcBef>
                <a:spcPts val="0"/>
              </a:spcBef>
              <a:buClr>
                <a:srgbClr val="FF7518"/>
              </a:buClr>
              <a:defRPr sz="2800"/>
            </a:pPr>
            <a:r>
              <a:rPr dirty="0"/>
              <a:t>Issues?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194-8615-4DAA-84BA-24CDC5FEC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dirty="0">
                <a:solidFill>
                  <a:srgbClr val="007FA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C0361-F2B0-4C18-BCCA-FDF3E048E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this page about?</a:t>
            </a:r>
          </a:p>
          <a:p>
            <a:r>
              <a:rPr lang="en-US" dirty="0"/>
              <a:t>What are the main factors supporting </a:t>
            </a:r>
            <a:r>
              <a:rPr lang="en-US"/>
              <a:t>the focus?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145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789160" y="6400800"/>
            <a:ext cx="193041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59" name="Design Models"/>
          <p:cNvSpPr txBox="1">
            <a:spLocks noGrp="1"/>
          </p:cNvSpPr>
          <p:nvPr>
            <p:ph type="title" idx="4294967295"/>
          </p:nvPr>
        </p:nvSpPr>
        <p:spPr>
          <a:xfrm>
            <a:off x="1828800" y="485361"/>
            <a:ext cx="7467600" cy="8382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sz="4800" b="1" dirty="0">
                <a:solidFill>
                  <a:srgbClr val="007FA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Models</a:t>
            </a:r>
          </a:p>
        </p:txBody>
      </p:sp>
      <p:sp>
        <p:nvSpPr>
          <p:cNvPr id="60" name="Traditional…"/>
          <p:cNvSpPr txBox="1">
            <a:spLocks noGrp="1"/>
          </p:cNvSpPr>
          <p:nvPr>
            <p:ph type="body" sz="half" idx="4294967295"/>
          </p:nvPr>
        </p:nvSpPr>
        <p:spPr>
          <a:xfrm>
            <a:off x="1828800" y="1457739"/>
            <a:ext cx="3810000" cy="44958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36042" indent="-336042" defTabSz="896111">
              <a:spcBef>
                <a:spcPts val="500"/>
              </a:spcBef>
              <a:buNone/>
              <a:defRPr sz="2352" b="1"/>
            </a:pPr>
            <a:r>
              <a:rPr lang="en-CA" sz="3200" dirty="0"/>
              <a:t>Print Industry</a:t>
            </a:r>
            <a:endParaRPr sz="3200" dirty="0"/>
          </a:p>
          <a:p>
            <a:pPr marL="336042" indent="-336042" defTabSz="896111">
              <a:spcBef>
                <a:spcPts val="500"/>
              </a:spcBef>
              <a:defRPr sz="2352" b="1"/>
            </a:pPr>
            <a:r>
              <a:rPr dirty="0"/>
              <a:t>consistency</a:t>
            </a:r>
            <a:r>
              <a:rPr b="0" dirty="0"/>
              <a:t> – similar appearance in layout</a:t>
            </a:r>
          </a:p>
          <a:p>
            <a:pPr marL="336042" indent="-336042" defTabSz="896111">
              <a:spcBef>
                <a:spcPts val="500"/>
              </a:spcBef>
              <a:defRPr sz="2352" b="1"/>
            </a:pPr>
            <a:r>
              <a:rPr dirty="0"/>
              <a:t>contrast</a:t>
            </a:r>
            <a:r>
              <a:rPr b="0" dirty="0"/>
              <a:t> – making differences stand out</a:t>
            </a:r>
          </a:p>
          <a:p>
            <a:pPr marL="336042" indent="-336042" defTabSz="896111">
              <a:spcBef>
                <a:spcPts val="500"/>
              </a:spcBef>
              <a:defRPr sz="2352" b="1"/>
            </a:pPr>
            <a:r>
              <a:rPr dirty="0"/>
              <a:t>balance</a:t>
            </a:r>
            <a:r>
              <a:rPr b="0" dirty="0"/>
              <a:t> – symmetry of the page</a:t>
            </a:r>
          </a:p>
          <a:p>
            <a:pPr marL="336042" indent="-336042" defTabSz="896111">
              <a:spcBef>
                <a:spcPts val="500"/>
              </a:spcBef>
              <a:defRPr sz="2352" b="1"/>
            </a:pPr>
            <a:r>
              <a:rPr dirty="0"/>
              <a:t>unity</a:t>
            </a:r>
            <a:r>
              <a:rPr b="0" dirty="0"/>
              <a:t> – what ties the pages together</a:t>
            </a:r>
          </a:p>
          <a:p>
            <a:pPr marL="336042" indent="-336042" defTabSz="896111">
              <a:spcBef>
                <a:spcPts val="500"/>
              </a:spcBef>
              <a:defRPr sz="2352" b="1"/>
            </a:pPr>
            <a:r>
              <a:rPr dirty="0"/>
              <a:t>emphasis</a:t>
            </a:r>
            <a:r>
              <a:rPr b="0" dirty="0"/>
              <a:t> – indicating what is important</a:t>
            </a:r>
          </a:p>
        </p:txBody>
      </p:sp>
      <p:sp>
        <p:nvSpPr>
          <p:cNvPr id="61" name="PARC…"/>
          <p:cNvSpPr txBox="1"/>
          <p:nvPr/>
        </p:nvSpPr>
        <p:spPr>
          <a:xfrm>
            <a:off x="6217256" y="1457739"/>
            <a:ext cx="3718562" cy="4495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 marL="342900" indent="-342900">
              <a:spcBef>
                <a:spcPts val="500"/>
              </a:spcBef>
              <a:defRPr b="1"/>
            </a:pPr>
            <a:r>
              <a:rPr sz="3200" dirty="0"/>
              <a:t>PARC</a:t>
            </a:r>
          </a:p>
          <a:p>
            <a:pPr marL="342900" indent="-342900">
              <a:spcBef>
                <a:spcPts val="500"/>
              </a:spcBef>
              <a:buSzPct val="100000"/>
              <a:buChar char="•"/>
              <a:defRPr b="1"/>
            </a:pPr>
            <a:r>
              <a:rPr dirty="0"/>
              <a:t>Proximity – keeping things together</a:t>
            </a:r>
          </a:p>
          <a:p>
            <a:pPr marL="342900" indent="-342900">
              <a:spcBef>
                <a:spcPts val="500"/>
              </a:spcBef>
              <a:buSzPct val="100000"/>
              <a:buChar char="•"/>
              <a:defRPr b="1"/>
            </a:pPr>
            <a:r>
              <a:rPr dirty="0"/>
              <a:t>Alignment – lining things up (symmetry)</a:t>
            </a:r>
          </a:p>
          <a:p>
            <a:pPr marL="342900" indent="-342900">
              <a:spcBef>
                <a:spcPts val="500"/>
              </a:spcBef>
              <a:buSzPct val="100000"/>
              <a:buChar char="•"/>
              <a:defRPr b="1"/>
            </a:pPr>
            <a:r>
              <a:rPr dirty="0"/>
              <a:t>Repetition – use of this creates particular look</a:t>
            </a:r>
          </a:p>
          <a:p>
            <a:pPr marL="342900" indent="-342900">
              <a:spcBef>
                <a:spcPts val="500"/>
              </a:spcBef>
              <a:buSzPct val="100000"/>
              <a:buChar char="•"/>
              <a:defRPr b="1"/>
            </a:pPr>
            <a:r>
              <a:rPr dirty="0"/>
              <a:t>Contrast – making differences stand out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789160" y="6400800"/>
            <a:ext cx="193041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64" name="Principles of Design (PARC)"/>
          <p:cNvSpPr txBox="1">
            <a:spLocks noGrp="1"/>
          </p:cNvSpPr>
          <p:nvPr>
            <p:ph type="title" idx="4294967295"/>
          </p:nvPr>
        </p:nvSpPr>
        <p:spPr>
          <a:xfrm>
            <a:off x="1830387" y="432353"/>
            <a:ext cx="8531225" cy="8382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4800" b="1" dirty="0">
                <a:solidFill>
                  <a:srgbClr val="007FA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Principles of Design (PARC)</a:t>
            </a:r>
          </a:p>
        </p:txBody>
      </p:sp>
      <p:sp>
        <p:nvSpPr>
          <p:cNvPr id="65" name="Proximity — group related items together on the form (what belongs together?)…"/>
          <p:cNvSpPr txBox="1">
            <a:spLocks noGrp="1"/>
          </p:cNvSpPr>
          <p:nvPr>
            <p:ph type="body" idx="4294967295"/>
          </p:nvPr>
        </p:nvSpPr>
        <p:spPr>
          <a:xfrm>
            <a:off x="2209801" y="1510747"/>
            <a:ext cx="7772400" cy="449580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•"/>
            </a:pPr>
            <a:r>
              <a:rPr b="1" dirty="0"/>
              <a:t>Proximity</a:t>
            </a:r>
            <a:r>
              <a:rPr sz="2600" dirty="0"/>
              <a:t> — group related items together on the form (what belongs together?)</a:t>
            </a:r>
          </a:p>
          <a:p>
            <a:pPr>
              <a:buChar char="•"/>
            </a:pPr>
            <a:r>
              <a:rPr b="1" dirty="0"/>
              <a:t>Alignment</a:t>
            </a:r>
            <a:r>
              <a:rPr sz="2600" dirty="0"/>
              <a:t> — connect everything visually with the same alignment (what are four basic alignments?)</a:t>
            </a:r>
          </a:p>
          <a:p>
            <a:pPr>
              <a:buChar char="•"/>
            </a:pPr>
            <a:r>
              <a:rPr b="1" dirty="0"/>
              <a:t>Repetition</a:t>
            </a:r>
            <a:r>
              <a:rPr sz="2600" dirty="0"/>
              <a:t> — repeat some aspect of the design throughout the entire piece (logo, font, alignment)</a:t>
            </a:r>
          </a:p>
          <a:p>
            <a:pPr>
              <a:buChar char="•"/>
            </a:pPr>
            <a:r>
              <a:rPr b="1" dirty="0"/>
              <a:t>Contrast</a:t>
            </a:r>
            <a:r>
              <a:rPr sz="2600" dirty="0"/>
              <a:t> — if two items are not identical, then make them really different! Use space effectively! (white space)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67EF0-0535-4A63-BD15-E062AAA9A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650827"/>
            <a:ext cx="9601196" cy="1303867"/>
          </a:xfrm>
        </p:spPr>
        <p:txBody>
          <a:bodyPr>
            <a:normAutofit/>
          </a:bodyPr>
          <a:lstStyle/>
          <a:p>
            <a:pPr algn="l"/>
            <a:r>
              <a:rPr lang="en-CA" sz="4800" b="1" dirty="0">
                <a:solidFill>
                  <a:srgbClr val="007FA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White Space</a:t>
            </a:r>
            <a:endParaRPr lang="en-US" sz="4800" b="1" dirty="0">
              <a:solidFill>
                <a:srgbClr val="007FA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F914E-20E0-49FC-9B1A-CAE5EC237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Don’t make a site too busy!</a:t>
            </a:r>
          </a:p>
          <a:p>
            <a:endParaRPr lang="en-CA" dirty="0"/>
          </a:p>
          <a:p>
            <a:r>
              <a:rPr lang="en-CA" dirty="0"/>
              <a:t>This means the judicious use of white space is important</a:t>
            </a:r>
          </a:p>
          <a:p>
            <a:endParaRPr lang="en-CA" dirty="0"/>
          </a:p>
          <a:p>
            <a:r>
              <a:rPr lang="en-CA" dirty="0"/>
              <a:t>It also makes the page more effective if it is not too busy!</a:t>
            </a:r>
          </a:p>
          <a:p>
            <a:endParaRPr lang="en-C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809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D89-8A90-4252-AA34-B4DBE460F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948" y="344172"/>
            <a:ext cx="8256104" cy="1097279"/>
          </a:xfrm>
        </p:spPr>
        <p:txBody>
          <a:bodyPr/>
          <a:lstStyle/>
          <a:p>
            <a:r>
              <a:rPr lang="en-US" dirty="0"/>
              <a:t>Color Models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CD352-8694-41E5-954D-2FE2F862C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6765" y="1438415"/>
            <a:ext cx="8958469" cy="4709968"/>
          </a:xfrm>
        </p:spPr>
        <p:txBody>
          <a:bodyPr/>
          <a:lstStyle/>
          <a:p>
            <a:pPr marL="152396" indent="0">
              <a:buNone/>
            </a:pPr>
            <a:r>
              <a:rPr lang="en-US" sz="2400" dirty="0">
                <a:latin typeface="+mj-lt"/>
              </a:rPr>
              <a:t>There are many ways to describe color in web development.</a:t>
            </a:r>
          </a:p>
          <a:p>
            <a:r>
              <a:rPr lang="en-US" sz="2400">
                <a:latin typeface="+mj-lt"/>
              </a:rPr>
              <a:t>Named </a:t>
            </a:r>
            <a:r>
              <a:rPr lang="en-US" sz="2400" dirty="0">
                <a:latin typeface="+mj-lt"/>
              </a:rPr>
              <a:t>Colors </a:t>
            </a:r>
          </a:p>
          <a:p>
            <a:r>
              <a:rPr lang="en-US" sz="2400" dirty="0">
                <a:latin typeface="+mj-lt"/>
              </a:rPr>
              <a:t>RGB (Red Green </a:t>
            </a:r>
            <a:r>
              <a:rPr lang="en-US" sz="2400">
                <a:latin typeface="+mj-lt"/>
              </a:rPr>
              <a:t>Blue) for screens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CMYK (</a:t>
            </a:r>
            <a:r>
              <a:rPr lang="en-US" sz="2400">
                <a:latin typeface="+mj-lt"/>
              </a:rPr>
              <a:t>Cyan-Magenta-Yellow-Key) for print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HSL (</a:t>
            </a:r>
            <a:r>
              <a:rPr lang="en-US" sz="2400">
                <a:latin typeface="+mj-lt"/>
              </a:rPr>
              <a:t>Hue-Saturation-Lightness) for designers(?)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7777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AD4D-C3D0-4503-850F-763D7727B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344172"/>
            <a:ext cx="10972800" cy="1097279"/>
          </a:xfrm>
        </p:spPr>
        <p:txBody>
          <a:bodyPr/>
          <a:lstStyle/>
          <a:p>
            <a:r>
              <a:rPr lang="en-CA" dirty="0"/>
              <a:t>RGB Color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FFAE1-8E88-49BA-91BA-FEF516A71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1" y="1441451"/>
            <a:ext cx="5357308" cy="4709968"/>
          </a:xfrm>
        </p:spPr>
        <p:txBody>
          <a:bodyPr/>
          <a:lstStyle/>
          <a:p>
            <a:pPr marL="152396" indent="0">
              <a:buNone/>
            </a:pPr>
            <a:r>
              <a:rPr lang="en-CA" dirty="0">
                <a:solidFill>
                  <a:srgbClr val="000000"/>
                </a:solidFill>
                <a:latin typeface="+mj-lt"/>
              </a:rPr>
              <a:t>T</a:t>
            </a:r>
            <a:r>
              <a:rPr lang="en-CA" b="0" i="0" u="none" strike="noStrike" baseline="0" dirty="0">
                <a:solidFill>
                  <a:srgbClr val="000000"/>
                </a:solidFill>
                <a:latin typeface="+mj-lt"/>
              </a:rPr>
              <a:t>he </a:t>
            </a:r>
            <a:r>
              <a:rPr lang="en-CA" b="1" i="0" u="none" strike="noStrike" baseline="0" dirty="0">
                <a:solidFill>
                  <a:srgbClr val="009A9A"/>
                </a:solidFill>
                <a:latin typeface="+mj-lt"/>
              </a:rPr>
              <a:t>RGB color model</a:t>
            </a:r>
            <a:r>
              <a:rPr lang="en-CA" dirty="0">
                <a:solidFill>
                  <a:srgbClr val="000000"/>
                </a:solidFill>
                <a:latin typeface="+mj-lt"/>
              </a:rPr>
              <a:t> (Red Green Blue) relies on the fact that </a:t>
            </a:r>
            <a:r>
              <a:rPr lang="en-US" b="0" i="0" u="none" strike="noStrike" baseline="0" dirty="0">
                <a:latin typeface="+mj-lt"/>
              </a:rPr>
              <a:t>human visible color spectrum can be displayed using a combination of red, green, and blue lights</a:t>
            </a:r>
          </a:p>
          <a:p>
            <a:pPr marL="152396" indent="0">
              <a:buNone/>
            </a:pPr>
            <a:r>
              <a:rPr lang="en-CA" b="0" i="0" u="none" strike="noStrike" baseline="0" dirty="0">
                <a:solidFill>
                  <a:srgbClr val="000000"/>
                </a:solidFill>
                <a:latin typeface="+mj-lt"/>
              </a:rPr>
              <a:t>Each pixel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+mj-lt"/>
              </a:rPr>
              <a:t>is composed of tiny red, green, and blue subpixels. </a:t>
            </a:r>
          </a:p>
          <a:p>
            <a:pPr marL="152396" indent="0">
              <a:buNone/>
            </a:pPr>
            <a:r>
              <a:rPr lang="en-US" b="0" i="0" u="none" strike="noStrike" baseline="0" dirty="0">
                <a:solidFill>
                  <a:srgbClr val="000000"/>
                </a:solidFill>
                <a:latin typeface="+mj-lt"/>
              </a:rPr>
              <a:t>Because he RGB colors combine to create white, they are also called </a:t>
            </a:r>
            <a:r>
              <a:rPr lang="en-US" b="1" i="0" u="none" strike="noStrike" baseline="0" dirty="0">
                <a:solidFill>
                  <a:srgbClr val="009A9A"/>
                </a:solidFill>
                <a:latin typeface="+mj-lt"/>
              </a:rPr>
              <a:t>additive colors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+mj-lt"/>
              </a:rPr>
              <a:t>.</a:t>
            </a:r>
          </a:p>
        </p:txBody>
      </p:sp>
      <p:pic>
        <p:nvPicPr>
          <p:cNvPr id="5" name="Picture 4" descr="FIGURE 6.6 (A) RGB color model">
            <a:extLst>
              <a:ext uri="{FF2B5EF4-FFF2-40B4-BE49-F238E27FC236}">
                <a16:creationId xmlns:a16="http://schemas.microsoft.com/office/drawing/2014/main" id="{0B7A3D9D-F0BC-437A-971E-FE807E5D10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74"/>
          <a:stretch/>
        </p:blipFill>
        <p:spPr>
          <a:xfrm>
            <a:off x="6870551" y="1684027"/>
            <a:ext cx="3915783" cy="422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31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AD4D-C3D0-4503-850F-763D7727B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00518"/>
            <a:ext cx="10972800" cy="1097279"/>
          </a:xfrm>
        </p:spPr>
        <p:txBody>
          <a:bodyPr/>
          <a:lstStyle/>
          <a:p>
            <a:r>
              <a:rPr lang="en-CA" dirty="0"/>
              <a:t>CMYK Color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FFAE1-8E88-49BA-91BA-FEF516A71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4026"/>
            <a:ext cx="5357308" cy="4338591"/>
          </a:xfrm>
        </p:spPr>
        <p:txBody>
          <a:bodyPr/>
          <a:lstStyle/>
          <a:p>
            <a:pPr marL="152396" indent="0">
              <a:spcBef>
                <a:spcPts val="0"/>
              </a:spcBef>
              <a:buNone/>
            </a:pPr>
            <a:r>
              <a:rPr lang="en-US" dirty="0">
                <a:solidFill>
                  <a:srgbClr val="000000"/>
                </a:solidFill>
                <a:latin typeface="+mj-lt"/>
              </a:rPr>
              <a:t>In t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+mj-lt"/>
              </a:rPr>
              <a:t>he </a:t>
            </a:r>
            <a:r>
              <a:rPr lang="en-US" b="1" i="0" u="none" strike="noStrike" baseline="0" dirty="0">
                <a:solidFill>
                  <a:srgbClr val="009A9A"/>
                </a:solidFill>
                <a:latin typeface="+mj-lt"/>
              </a:rPr>
              <a:t>CMYK color model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+mj-lt"/>
              </a:rPr>
              <a:t>for Cyan-Magenta-</a:t>
            </a:r>
            <a:r>
              <a:rPr lang="en-CA" b="0" i="0" u="none" strike="noStrike" baseline="0" dirty="0">
                <a:solidFill>
                  <a:srgbClr val="000000"/>
                </a:solidFill>
                <a:latin typeface="+mj-lt"/>
              </a:rPr>
              <a:t>Yellow-Key (or </a:t>
            </a:r>
            <a:r>
              <a:rPr lang="en-CA" b="0" i="0" u="none" strike="noStrike" baseline="0" dirty="0" err="1">
                <a:solidFill>
                  <a:srgbClr val="000000"/>
                </a:solidFill>
                <a:latin typeface="+mj-lt"/>
              </a:rPr>
              <a:t>blacK</a:t>
            </a:r>
            <a:r>
              <a:rPr lang="en-CA" b="0" i="0" u="none" strike="noStrike" baseline="0" dirty="0">
                <a:solidFill>
                  <a:srgbClr val="000000"/>
                </a:solidFill>
                <a:latin typeface="+mj-lt"/>
              </a:rPr>
              <a:t>) </a:t>
            </a:r>
            <a:r>
              <a:rPr lang="en-US" b="0" i="0" u="none" strike="noStrike" baseline="0" dirty="0">
                <a:latin typeface="+mj-lt"/>
              </a:rPr>
              <a:t>color is created through overlapping cyan, magenta, yellow, and black dots that create the illusion of the </a:t>
            </a:r>
            <a:r>
              <a:rPr lang="en-CA" b="0" i="0" u="none" strike="noStrike" baseline="0" dirty="0">
                <a:latin typeface="+mj-lt"/>
              </a:rPr>
              <a:t>combined color</a:t>
            </a:r>
          </a:p>
          <a:p>
            <a:pPr marL="152396" indent="0">
              <a:spcBef>
                <a:spcPts val="400"/>
              </a:spcBef>
              <a:buNone/>
            </a:pPr>
            <a:r>
              <a:rPr lang="en-US" b="0" i="0" u="none" strike="noStrike" baseline="0" dirty="0">
                <a:solidFill>
                  <a:srgbClr val="000000"/>
                </a:solidFill>
                <a:latin typeface="+mj-lt"/>
              </a:rPr>
              <a:t>For this reason, these colors are called </a:t>
            </a:r>
            <a:r>
              <a:rPr lang="en-US" b="1" i="0" u="none" strike="noStrike" baseline="0" dirty="0">
                <a:solidFill>
                  <a:srgbClr val="009A9A"/>
                </a:solidFill>
                <a:latin typeface="+mj-lt"/>
              </a:rPr>
              <a:t>subtractive </a:t>
            </a:r>
            <a:r>
              <a:rPr lang="en-CA" b="1" i="0" u="none" strike="noStrike" baseline="0" dirty="0">
                <a:solidFill>
                  <a:srgbClr val="009A9A"/>
                </a:solidFill>
                <a:latin typeface="+mj-lt"/>
              </a:rPr>
              <a:t>colors</a:t>
            </a:r>
            <a:r>
              <a:rPr lang="en-CA" b="0" i="0" u="none" strike="noStrike" baseline="0" dirty="0">
                <a:solidFill>
                  <a:srgbClr val="000000"/>
                </a:solidFill>
                <a:latin typeface="+mj-lt"/>
              </a:rPr>
              <a:t>.</a:t>
            </a:r>
          </a:p>
          <a:p>
            <a:pPr marL="152396" indent="0">
              <a:spcBef>
                <a:spcPts val="400"/>
              </a:spcBef>
              <a:buNone/>
            </a:pPr>
            <a:r>
              <a:rPr lang="en-US" b="0" i="0" u="none" strike="noStrike" baseline="0" dirty="0">
                <a:latin typeface="+mj-lt"/>
              </a:rPr>
              <a:t>The practical consequence is that an RGB image might not look the same when it is printed on a CMYK device;</a:t>
            </a:r>
            <a:endParaRPr lang="en-CA" b="0" i="0" u="none" strike="noStrike" baseline="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5" name="Picture 4" descr="FIGURE 6.6 (B) CMYK color model">
            <a:extLst>
              <a:ext uri="{FF2B5EF4-FFF2-40B4-BE49-F238E27FC236}">
                <a16:creationId xmlns:a16="http://schemas.microsoft.com/office/drawing/2014/main" id="{0B7A3D9D-F0BC-437A-971E-FE807E5D10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29" r="45"/>
          <a:stretch/>
        </p:blipFill>
        <p:spPr>
          <a:xfrm>
            <a:off x="6870551" y="1684027"/>
            <a:ext cx="3915783" cy="422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55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47</TotalTime>
  <Words>723</Words>
  <Application>Microsoft Office PowerPoint</Application>
  <PresentationFormat>Widescreen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Garamond</vt:lpstr>
      <vt:lpstr>Times New Roman</vt:lpstr>
      <vt:lpstr>Organic</vt:lpstr>
      <vt:lpstr>Web Design</vt:lpstr>
      <vt:lpstr>Approaches to Design</vt:lpstr>
      <vt:lpstr>Focus</vt:lpstr>
      <vt:lpstr>Design Models</vt:lpstr>
      <vt:lpstr>Principles of Design (PARC)</vt:lpstr>
      <vt:lpstr>White Space</vt:lpstr>
      <vt:lpstr>Color Models</vt:lpstr>
      <vt:lpstr>RGB Color Model</vt:lpstr>
      <vt:lpstr>CMYK Color Model</vt:lpstr>
      <vt:lpstr>HSL color model</vt:lpstr>
      <vt:lpstr>Two Ways to Use Colour</vt:lpstr>
      <vt:lpstr>Color Relationships</vt:lpstr>
      <vt:lpstr>Color Relationships</vt:lpstr>
      <vt:lpstr>Working with Color</vt:lpstr>
      <vt:lpstr>Crash Course in Using Colour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Design</dc:title>
  <dc:creator>Jim Davis</dc:creator>
  <cp:lastModifiedBy>Jim Davis</cp:lastModifiedBy>
  <cp:revision>14</cp:revision>
  <dcterms:created xsi:type="dcterms:W3CDTF">2024-01-18T17:42:51Z</dcterms:created>
  <dcterms:modified xsi:type="dcterms:W3CDTF">2026-01-12T18:17:58Z</dcterms:modified>
</cp:coreProperties>
</file>

<file path=docProps/thumbnail.jpeg>
</file>